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3"/>
  </p:notesMasterIdLst>
  <p:sldIdLst>
    <p:sldId id="325" r:id="rId3"/>
    <p:sldId id="579" r:id="rId4"/>
    <p:sldId id="574" r:id="rId5"/>
    <p:sldId id="580" r:id="rId6"/>
    <p:sldId id="438" r:id="rId7"/>
    <p:sldId id="575" r:id="rId8"/>
    <p:sldId id="576" r:id="rId9"/>
    <p:sldId id="582" r:id="rId10"/>
    <p:sldId id="581" r:id="rId11"/>
    <p:sldId id="577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7cfPAIpUKHMkpB8HCV1dcw==" hashData="aS3d2LwUJaZZAY4RyiJGyqLCcvTBY8gKPAtjYPrpm9S6tKKKcyt3/GGHG666arn+o7Oxm7vFxZ0lVUWUwzOprA=="/>
  <p:extLst>
    <p:ext uri="{EFAFB233-063F-42B5-8137-9DF3F51BA10A}">
      <p15:sldGuideLst xmlns:p15="http://schemas.microsoft.com/office/powerpoint/2012/main">
        <p15:guide id="3" pos="5760" userDrawn="1">
          <p15:clr>
            <a:srgbClr val="A4A3A4"/>
          </p15:clr>
        </p15:guide>
        <p15:guide id="4" orient="horz" pos="3240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3666A"/>
    <a:srgbClr val="8E8382"/>
    <a:srgbClr val="C6B8AB"/>
    <a:srgbClr val="B6A380"/>
    <a:srgbClr val="7E7E7B"/>
    <a:srgbClr val="5B5349"/>
    <a:srgbClr val="5E5543"/>
    <a:srgbClr val="16263D"/>
    <a:srgbClr val="6D6F72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64" autoAdjust="0"/>
    <p:restoredTop sz="94422" autoAdjust="0"/>
  </p:normalViewPr>
  <p:slideViewPr>
    <p:cSldViewPr snapToObjects="1">
      <p:cViewPr varScale="1">
        <p:scale>
          <a:sx n="161" d="100"/>
          <a:sy n="161" d="100"/>
        </p:scale>
        <p:origin x="1240" y="192"/>
      </p:cViewPr>
      <p:guideLst>
        <p:guide pos="5760"/>
        <p:guide orient="horz" pos="3240"/>
        <p:guide/>
        <p:guide pos="2880"/>
      </p:guideLst>
    </p:cSldViewPr>
  </p:slideViewPr>
  <p:outlineViewPr>
    <p:cViewPr>
      <p:scale>
        <a:sx n="33" d="100"/>
        <a:sy n="33" d="100"/>
      </p:scale>
      <p:origin x="0" y="-215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CC56A-5139-3341-B32D-29D3FA42FAA2}" type="datetimeFigureOut">
              <a:rPr lang="en-US" smtClean="0"/>
              <a:t>4/6/23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8D5C6-3318-534F-B5B8-4A79267A6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9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D5C6-3318-534F-B5B8-4A79267A6B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8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E1E6392-7799-574D-B08D-5B2CC28F0636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8A77CF3-4264-6147-BD89-FF74E86B0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5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E1E6392-7799-574D-B08D-5B2CC28F0636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8A77CF3-4264-6147-BD89-FF74E86B0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E1E6392-7799-574D-B08D-5B2CC28F0636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8A77CF3-4264-6147-BD89-FF74E86B0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0615F-52BD-AE45-8F3A-38DEFF351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AC307D-8173-094C-877F-EC2CC7BAF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4955C-5420-A145-B776-1CDAB5C1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39065-5219-BE43-8556-481FB936D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7B13B-398A-3747-B4F8-63D0703F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3E22-BDB3-6A46-BD3A-82B0FCDB5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0BB6D-407C-0A4D-94C0-E3F7344C2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A9EBF-96F4-5C48-AE14-5709AA6D3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BE9AA-F0B4-8D4A-951C-83F639F3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BAA5A-8282-C143-8DBC-FEB5A57A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97894-C45F-9943-92C2-66FEF6666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960AE-1252-9F47-88F3-9C892E637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5C1B5-E4A6-AC49-9738-A2CA7207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92D50-CF2D-3441-AD06-C8CED8C2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73B6C-D7C6-564E-A1D9-3A3AA9AF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5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FAF86-E114-4C4E-A2D6-63CD02BC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97752-C64F-004B-8785-782C0222F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C5C88-CD33-DF49-A681-86979A157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70C60-1ECE-724F-A7C4-28A797A2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A93B0-D6F9-C943-99C8-37AF26C5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9C632-48FD-C34B-88A1-24C9BDB7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E741-CB61-8D4F-BF32-FF79B642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801EE-B66E-0444-AD59-FF3C9A005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10D1D-D8FB-C740-84DF-ECE75F895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366F9-2339-D947-B154-FC512BD2F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40AAF-E6D6-7245-9D64-908869271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095E6-4067-F845-914B-D253DF6F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6333-9190-E34F-BA13-1EA6A202A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AE7DC5-FDC7-A74E-AD84-7BCC2C25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459C5-610F-E646-AD93-C807DBD0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2EB6A-3486-6B40-B9CC-F16148C6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A9FEB-6331-DC4E-9E48-92B4175F0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700AD-B6C3-DC4E-AE47-0BD6BC0E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0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14275-2307-314B-9B4B-3E6B52B6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AD216-C2C5-DB45-91DC-FE02546E6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2D96A-FDF4-1046-B23F-977F07DC6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E4BC5-92D4-5B43-B35B-B37B7CA6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4F462-0CE5-1946-9300-BFFE45117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48102-4EA0-154A-BA90-0BB4F7FB8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EE455-5AB6-D649-9114-1BA7CD0E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4A96F-068B-CA40-B0B8-616B6562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4C6C7-4839-584C-9B94-3AD490AF6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E1E6392-7799-574D-B08D-5B2CC28F0636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8A77CF3-4264-6147-BD89-FF74E86B0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A0505-D187-304A-94C8-8C3B1CF7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709F5-E52E-0241-9BD4-573B8B0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2660A2-67A9-A842-A4D3-904D2B259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D4229-F8BC-5447-BA07-AAC6C737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9509-9189-3147-A4F3-A8B71B58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E7369-8B6D-5644-9D1E-330A83B9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6530-3B00-C840-A9CD-A2784F6F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50C4C6-DB3E-F24C-80BA-74080DA8E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5FDAB-AF12-9641-9452-7A04C350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263E5-53BD-1548-A6A9-AB07436C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22863-ADCF-834D-B24C-BDC5296D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022335-8F98-5044-AEE5-DE2B82008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B2D27-5D48-5A47-99BC-7B81D3294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5730D-C8A7-DA42-8C40-9ED5AB98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6FB4C-79B5-7F4E-A5C7-3934D50DA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54F7C-B687-DC44-B074-903CEDBC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E1E6392-7799-574D-B08D-5B2CC28F0636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8A77CF3-4264-6147-BD89-FF74E86B0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E1E6392-7799-574D-B08D-5B2CC28F0636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8A77CF3-4264-6147-BD89-FF74E86B0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3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E1E6392-7799-574D-B08D-5B2CC28F0636}" type="datetimeFigureOut">
              <a:rPr lang="en-US" smtClean="0"/>
              <a:t>4/6/23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8A77CF3-4264-6147-BD89-FF74E86B0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4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E1E6392-7799-574D-B08D-5B2CC28F0636}" type="datetimeFigureOut">
              <a:rPr lang="en-US" smtClean="0"/>
              <a:t>4/6/23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8A77CF3-4264-6147-BD89-FF74E86B0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E1E6392-7799-574D-B08D-5B2CC28F0636}" type="datetimeFigureOut">
              <a:rPr lang="en-US" smtClean="0"/>
              <a:t>4/6/23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8A77CF3-4264-6147-BD89-FF74E86B0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E1E6392-7799-574D-B08D-5B2CC28F0636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8A77CF3-4264-6147-BD89-FF74E86B0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6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E1E6392-7799-574D-B08D-5B2CC28F0636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8A77CF3-4264-6147-BD89-FF74E86B0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 userDrawn="1">
          <p15:clr>
            <a:srgbClr val="F26B43"/>
          </p15:clr>
        </p15:guide>
        <p15:guide id="2" orient="horz" pos="132" userDrawn="1">
          <p15:clr>
            <a:srgbClr val="F26B43"/>
          </p15:clr>
        </p15:guide>
        <p15:guide id="3" orient="horz" pos="3108" userDrawn="1">
          <p15:clr>
            <a:srgbClr val="F26B43"/>
          </p15:clr>
        </p15:guide>
        <p15:guide id="4" pos="56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1DC604-D5F4-1142-B1F2-E9177846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6BA2B-EAB0-F240-B903-785C357C8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94D36-B0FD-CD46-B4E7-B5E104455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ABA84-49B5-1146-AB78-0C77EAE66C6D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D37C6-6E21-6242-8874-84791E827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48552-46B0-B24F-8515-4F7D4C135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ADC7F-70EF-AE41-A8FD-9942D45F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1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71450" y="-285750"/>
            <a:ext cx="9486900" cy="5600700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 descr="INSTYLE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888" y="2338388"/>
            <a:ext cx="40862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332EC3-DFC2-90E0-0412-CAAD13E6B4BB}"/>
              </a:ext>
            </a:extLst>
          </p:cNvPr>
          <p:cNvSpPr/>
          <p:nvPr/>
        </p:nvSpPr>
        <p:spPr>
          <a:xfrm>
            <a:off x="-171450" y="-228600"/>
            <a:ext cx="9486900" cy="5600700"/>
          </a:xfrm>
          <a:prstGeom prst="rect">
            <a:avLst/>
          </a:prstGeom>
          <a:solidFill>
            <a:srgbClr val="B6A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B9A30-2CEA-5A24-B6BA-45F9A36C9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156" y="2076450"/>
            <a:ext cx="6643688" cy="99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Acoustic calculations + </a:t>
            </a:r>
            <a:r>
              <a:rPr lang="en-AU" sz="1800" b="1" dirty="0" err="1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auralisation</a:t>
            </a:r>
            <a:r>
              <a:rPr lang="en-AU" sz="1800" b="1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 audio</a:t>
            </a:r>
            <a:r>
              <a:rPr lang="en-US" sz="1800" b="1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1800" dirty="0" err="1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Yuxiao</a:t>
            </a:r>
            <a:r>
              <a:rPr lang="en-US" sz="1800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 Chen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Marshall Day Acoustics</a:t>
            </a:r>
            <a:r>
              <a:rPr lang="en-AU" sz="1400" dirty="0">
                <a:solidFill>
                  <a:schemeClr val="bg1"/>
                </a:solidFill>
                <a:effectLst/>
              </a:rPr>
              <a:t> </a:t>
            </a:r>
            <a:endParaRPr lang="en-AU" sz="1800" dirty="0">
              <a:solidFill>
                <a:schemeClr val="bg1"/>
              </a:solidFill>
              <a:effectLst/>
              <a:latin typeface="HelveticaNeueLT Std Cn" panose="020B0506030502030204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8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332EC3-DFC2-90E0-0412-CAAD13E6B4BB}"/>
              </a:ext>
            </a:extLst>
          </p:cNvPr>
          <p:cNvSpPr/>
          <p:nvPr/>
        </p:nvSpPr>
        <p:spPr>
          <a:xfrm>
            <a:off x="-171450" y="8381"/>
            <a:ext cx="9486900" cy="5600700"/>
          </a:xfrm>
          <a:prstGeom prst="rect">
            <a:avLst/>
          </a:prstGeom>
          <a:solidFill>
            <a:srgbClr val="B6A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B9A30-2CEA-5A24-B6BA-45F9A36C9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644" y="2114550"/>
            <a:ext cx="5878711" cy="91440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AU" sz="1800" dirty="0" err="1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Instyle</a:t>
            </a:r>
            <a:r>
              <a:rPr lang="en-AU" sz="1800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 engaged Marshall Day Acoustics to produce two audio simulations demonstrating how reverberation can be controlled in a classroom with </a:t>
            </a:r>
            <a:r>
              <a:rPr lang="en-AU" sz="1800" dirty="0" err="1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Ecoustic</a:t>
            </a:r>
            <a:r>
              <a:rPr lang="en-AU" sz="1800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 wall panels, ceiling tiles + baffles</a:t>
            </a:r>
          </a:p>
        </p:txBody>
      </p:sp>
    </p:spTree>
    <p:extLst>
      <p:ext uri="{BB962C8B-B14F-4D97-AF65-F5344CB8AC3E}">
        <p14:creationId xmlns:p14="http://schemas.microsoft.com/office/powerpoint/2010/main" val="31256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2D6E1D3A-D72E-5926-BEE8-DCA0C019E5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272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D13919-516B-A243-9563-1C16652DE464}"/>
              </a:ext>
            </a:extLst>
          </p:cNvPr>
          <p:cNvSpPr txBox="1"/>
          <p:nvPr/>
        </p:nvSpPr>
        <p:spPr>
          <a:xfrm>
            <a:off x="176252" y="4154091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Primary School Classroom </a:t>
            </a:r>
          </a:p>
          <a:p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Area: 80sqm </a:t>
            </a:r>
            <a:r>
              <a:rPr lang="en-US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approx</a:t>
            </a:r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 </a:t>
            </a:r>
          </a:p>
          <a:p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10.3m x 7.8m</a:t>
            </a:r>
          </a:p>
          <a:p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Ceiling Height: 2.7m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DC990E-FC4C-3B28-6E0D-06A624A37C25}"/>
              </a:ext>
            </a:extLst>
          </p:cNvPr>
          <p:cNvSpPr txBox="1"/>
          <p:nvPr/>
        </p:nvSpPr>
        <p:spPr>
          <a:xfrm>
            <a:off x="7467600" y="840710"/>
            <a:ext cx="1219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Painted plasterboard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6AE47-79A2-51BF-7C7B-579DB7F7893D}"/>
              </a:ext>
            </a:extLst>
          </p:cNvPr>
          <p:cNvSpPr txBox="1"/>
          <p:nvPr/>
        </p:nvSpPr>
        <p:spPr>
          <a:xfrm>
            <a:off x="3733800" y="3404516"/>
            <a:ext cx="962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Timber floor </a:t>
            </a:r>
          </a:p>
          <a:p>
            <a:pPr algn="ctr"/>
            <a:r>
              <a:rPr lang="en-US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on joists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D879EE-959E-4782-EA78-A5BB3C349CE9}"/>
              </a:ext>
            </a:extLst>
          </p:cNvPr>
          <p:cNvSpPr txBox="1"/>
          <p:nvPr/>
        </p:nvSpPr>
        <p:spPr>
          <a:xfrm>
            <a:off x="5804941" y="1440529"/>
            <a:ext cx="1662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Glazed windows + doors</a:t>
            </a:r>
          </a:p>
          <a:p>
            <a:pPr algn="r"/>
            <a:r>
              <a:rPr lang="en-US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17sqm approx.</a:t>
            </a:r>
          </a:p>
        </p:txBody>
      </p:sp>
      <p:pic>
        <p:nvPicPr>
          <p:cNvPr id="3" name="Instyle_classroom_untreated_.wav">
            <a:hlinkClick r:id="" action="ppaction://media"/>
            <a:extLst>
              <a:ext uri="{FF2B5EF4-FFF2-40B4-BE49-F238E27FC236}">
                <a16:creationId xmlns:a16="http://schemas.microsoft.com/office/drawing/2014/main" id="{EEC2C5AE-010C-3E12-63F7-FFAB80C36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0452" y="153686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506751-A396-33EC-306C-E2045C968E25}"/>
              </a:ext>
            </a:extLst>
          </p:cNvPr>
          <p:cNvSpPr txBox="1"/>
          <p:nvPr/>
        </p:nvSpPr>
        <p:spPr>
          <a:xfrm>
            <a:off x="228600" y="194379"/>
            <a:ext cx="3071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A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Before Acoustic Treatment</a:t>
            </a:r>
          </a:p>
          <a:p>
            <a:pPr algn="l">
              <a:lnSpc>
                <a:spcPct val="100000"/>
              </a:lnSpc>
            </a:pPr>
            <a:r>
              <a:rPr lang="en-A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Reverberation Time 1.17 seconds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F04536C-B11D-A2E5-9224-38D28B44E0DE}"/>
              </a:ext>
            </a:extLst>
          </p:cNvPr>
          <p:cNvCxnSpPr>
            <a:cxnSpLocks/>
          </p:cNvCxnSpPr>
          <p:nvPr/>
        </p:nvCxnSpPr>
        <p:spPr>
          <a:xfrm flipH="1" flipV="1">
            <a:off x="7433659" y="1657350"/>
            <a:ext cx="381000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C5BEB9AB-B1CE-C9D2-B9D9-5A1323196741}"/>
              </a:ext>
            </a:extLst>
          </p:cNvPr>
          <p:cNvSpPr>
            <a:spLocks noChangeAspect="1"/>
          </p:cNvSpPr>
          <p:nvPr/>
        </p:nvSpPr>
        <p:spPr>
          <a:xfrm>
            <a:off x="7778659" y="162135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B63D-A97A-1A11-568E-3B796CD3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BA8D0C0-0B01-0F1B-6809-5DEDB70C9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9550" y="-31633"/>
            <a:ext cx="9463100" cy="5175133"/>
          </a:xfrm>
        </p:spPr>
      </p:pic>
    </p:spTree>
    <p:extLst>
      <p:ext uri="{BB962C8B-B14F-4D97-AF65-F5344CB8AC3E}">
        <p14:creationId xmlns:p14="http://schemas.microsoft.com/office/powerpoint/2010/main" val="214926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332EC3-DFC2-90E0-0412-CAAD13E6B4B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6A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B9A30-2CEA-5A24-B6BA-45F9A36C9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50" y="849541"/>
            <a:ext cx="6972300" cy="3444418"/>
          </a:xfrm>
        </p:spPr>
        <p:txBody>
          <a:bodyPr/>
          <a:lstStyle/>
          <a:p>
            <a:pPr marL="0" indent="0" algn="ctr">
              <a:buNone/>
            </a:pPr>
            <a:r>
              <a:rPr lang="en-AU" sz="3000" dirty="0">
                <a:solidFill>
                  <a:schemeClr val="bg1"/>
                </a:solidFill>
                <a:effectLst/>
                <a:latin typeface="Minion Pro Med" panose="020405030503060202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Recommendation for Education Interiors*</a:t>
            </a:r>
            <a:endParaRPr lang="en-AU" sz="3000" dirty="0">
              <a:solidFill>
                <a:schemeClr val="bg1"/>
              </a:solidFill>
              <a:latin typeface="Minion Pro Med" panose="020405030503060202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AU" sz="1800" b="1" dirty="0">
              <a:solidFill>
                <a:schemeClr val="bg1"/>
              </a:solidFill>
              <a:effectLst/>
              <a:latin typeface="HelveticaNeueLT Std Cn" panose="020B0506030502030204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AU" sz="2000" b="1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RT 0.4 - 0.8 seconds</a:t>
            </a:r>
          </a:p>
          <a:p>
            <a:pPr marL="0" indent="0" algn="ctr">
              <a:buNone/>
            </a:pPr>
            <a:endParaRPr lang="en-AU" sz="1800" dirty="0">
              <a:solidFill>
                <a:schemeClr val="bg1"/>
              </a:solidFill>
              <a:effectLst/>
              <a:latin typeface="HelveticaNeueLT Std Cn" panose="020B0506030502030204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AU" sz="1800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Teaching spaces intended for students with learning difficulties + English as a second language should have reverberation times at the lower end of the range</a:t>
            </a:r>
            <a:r>
              <a:rPr lang="en-AU" sz="1100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</a:rPr>
              <a:t> </a:t>
            </a:r>
          </a:p>
          <a:p>
            <a:pPr marL="0" indent="0" algn="ctr">
              <a:buNone/>
            </a:pPr>
            <a:endParaRPr lang="en-AU" sz="1100" dirty="0">
              <a:solidFill>
                <a:schemeClr val="bg1"/>
              </a:solidFill>
              <a:latin typeface="HelveticaNeueLT Std Cn" panose="020B0506030502030204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AU" sz="1100" dirty="0">
              <a:solidFill>
                <a:schemeClr val="bg1"/>
              </a:solidFill>
              <a:effectLst/>
              <a:latin typeface="HelveticaNeueLT Std Cn" panose="020B0506030502030204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AU" sz="1100" dirty="0">
              <a:solidFill>
                <a:schemeClr val="bg1"/>
              </a:solidFill>
              <a:latin typeface="HelveticaNeueLT Std Cn" panose="020B0506030502030204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AU" sz="1100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*AS/NZS 2107:2016. Acoustics - Recommended design sound levels &amp; reverberation times for building interiors</a:t>
            </a:r>
            <a:r>
              <a:rPr lang="en-AU" sz="1100" dirty="0">
                <a:solidFill>
                  <a:schemeClr val="bg1"/>
                </a:solidFill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AU" sz="1100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Segoe UI" panose="020B0502040204020203" pitchFamily="34" charset="0"/>
              </a:rPr>
              <a:t>0.4-0.8s RT</a:t>
            </a:r>
            <a:endParaRPr lang="en-AU" sz="1100" dirty="0">
              <a:solidFill>
                <a:schemeClr val="bg1"/>
              </a:solidFill>
              <a:latin typeface="HelveticaNeueLT Std Cn" panose="020B0506030502030204" pitchFamily="34" charset="77"/>
            </a:endParaRPr>
          </a:p>
          <a:p>
            <a:pPr marL="0" indent="0" algn="ctr">
              <a:buNone/>
            </a:pPr>
            <a:r>
              <a:rPr lang="en-AU" sz="1100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Segoe UI" panose="020B0502040204020203" pitchFamily="34" charset="0"/>
              </a:rPr>
              <a:t>*AAAC (Association of Australasian Acoustical Consultants) Guideline for Educational Facilities:</a:t>
            </a:r>
            <a:r>
              <a:rPr lang="en-AU" sz="1100" dirty="0">
                <a:solidFill>
                  <a:schemeClr val="bg1"/>
                </a:solidFill>
                <a:latin typeface="HelveticaNeueLT Std Cn" panose="020B0506030502030204" pitchFamily="34" charset="77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AU" sz="1100" dirty="0">
                <a:solidFill>
                  <a:schemeClr val="bg1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  <a:cs typeface="Segoe UI" panose="020B0502040204020203" pitchFamily="34" charset="0"/>
              </a:rPr>
              <a:t>Recommendation - 0.4-0.6s RT</a:t>
            </a:r>
            <a:endParaRPr lang="en-US" sz="1100" dirty="0"/>
          </a:p>
          <a:p>
            <a:pPr marL="0" indent="0" algn="ctr">
              <a:buNone/>
            </a:pPr>
            <a:endParaRPr lang="en-AU" sz="1100" dirty="0">
              <a:solidFill>
                <a:schemeClr val="bg1"/>
              </a:solidFill>
              <a:effectLst/>
              <a:latin typeface="HelveticaNeueLT Std Cn" panose="020B0506030502030204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1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D9FA54D9-EEA6-4E86-F656-43C98622F6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" y="0"/>
            <a:ext cx="9144000" cy="541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B6AE47-79A2-51BF-7C7B-579DB7F7893D}"/>
              </a:ext>
            </a:extLst>
          </p:cNvPr>
          <p:cNvSpPr txBox="1"/>
          <p:nvPr/>
        </p:nvSpPr>
        <p:spPr>
          <a:xfrm>
            <a:off x="3943526" y="1912263"/>
            <a:ext cx="32192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Ecoustic</a:t>
            </a:r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 Felt Panel 13.5mm</a:t>
            </a:r>
          </a:p>
          <a:p>
            <a:r>
              <a:rPr lang="en-US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40.2sqm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C131AB-2F62-DB5F-153B-EB40A072E188}"/>
              </a:ext>
            </a:extLst>
          </p:cNvPr>
          <p:cNvSpPr txBox="1"/>
          <p:nvPr/>
        </p:nvSpPr>
        <p:spPr>
          <a:xfrm>
            <a:off x="7467152" y="440964"/>
            <a:ext cx="15244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Ecoustic</a:t>
            </a:r>
            <a:r>
              <a:rPr lang="en-A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 Ceiling Flats </a:t>
            </a:r>
          </a:p>
          <a:p>
            <a:r>
              <a:rPr lang="en-A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12mm SC </a:t>
            </a:r>
          </a:p>
          <a:p>
            <a:r>
              <a:rPr lang="en-AU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cs typeface="Calibri" panose="020F0502020204030204" pitchFamily="34" charset="0"/>
              </a:rPr>
              <a:t>40.1sqm</a:t>
            </a:r>
          </a:p>
        </p:txBody>
      </p:sp>
      <p:pic>
        <p:nvPicPr>
          <p:cNvPr id="2" name="Instyle_classroom_treated_C-Flats.wav">
            <a:hlinkClick r:id="" action="ppaction://media"/>
            <a:extLst>
              <a:ext uri="{FF2B5EF4-FFF2-40B4-BE49-F238E27FC236}">
                <a16:creationId xmlns:a16="http://schemas.microsoft.com/office/drawing/2014/main" id="{DF48947C-464F-16AC-3D5F-36BBDD955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082" y="51435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DBE014-F31F-D337-B068-8A7B5FC3628D}"/>
              </a:ext>
            </a:extLst>
          </p:cNvPr>
          <p:cNvSpPr txBox="1"/>
          <p:nvPr/>
        </p:nvSpPr>
        <p:spPr>
          <a:xfrm>
            <a:off x="180000" y="180000"/>
            <a:ext cx="324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A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After Acoustic Treatment</a:t>
            </a:r>
          </a:p>
          <a:p>
            <a:pPr algn="l">
              <a:lnSpc>
                <a:spcPct val="100000"/>
              </a:lnSpc>
            </a:pPr>
            <a:r>
              <a:rPr lang="en-AU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Ecoustic</a:t>
            </a:r>
            <a:r>
              <a:rPr lang="en-A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 Ceiling Tiles + Wall Panels</a:t>
            </a:r>
          </a:p>
          <a:p>
            <a:pPr algn="l">
              <a:lnSpc>
                <a:spcPct val="100000"/>
              </a:lnSpc>
            </a:pPr>
            <a:r>
              <a:rPr lang="en-A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Reverberation Time 0.44 seconds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8AA4F-BA8A-CF88-E740-EDA794E51FCD}"/>
              </a:ext>
            </a:extLst>
          </p:cNvPr>
          <p:cNvSpPr txBox="1"/>
          <p:nvPr/>
        </p:nvSpPr>
        <p:spPr>
          <a:xfrm>
            <a:off x="180000" y="4684027"/>
            <a:ext cx="624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Primary School Classroom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6F0BE3-AE38-0A30-4973-16271347ADC8}"/>
              </a:ext>
            </a:extLst>
          </p:cNvPr>
          <p:cNvCxnSpPr>
            <a:cxnSpLocks/>
          </p:cNvCxnSpPr>
          <p:nvPr/>
        </p:nvCxnSpPr>
        <p:spPr>
          <a:xfrm flipH="1" flipV="1">
            <a:off x="7052456" y="582917"/>
            <a:ext cx="381000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399FBB-C69D-39C7-2DAF-09981021DA12}"/>
              </a:ext>
            </a:extLst>
          </p:cNvPr>
          <p:cNvCxnSpPr>
            <a:cxnSpLocks/>
          </p:cNvCxnSpPr>
          <p:nvPr/>
        </p:nvCxnSpPr>
        <p:spPr>
          <a:xfrm flipV="1">
            <a:off x="7052456" y="582717"/>
            <a:ext cx="0" cy="6174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6ABB7C-A537-CA92-234E-655DDCE41237}"/>
              </a:ext>
            </a:extLst>
          </p:cNvPr>
          <p:cNvCxnSpPr>
            <a:cxnSpLocks/>
          </p:cNvCxnSpPr>
          <p:nvPr/>
        </p:nvCxnSpPr>
        <p:spPr>
          <a:xfrm flipH="1" flipV="1">
            <a:off x="3587926" y="2051402"/>
            <a:ext cx="381000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9C57F78-5A7C-2BF5-296E-BEF42E9BE5FD}"/>
              </a:ext>
            </a:extLst>
          </p:cNvPr>
          <p:cNvSpPr>
            <a:spLocks noChangeAspect="1"/>
          </p:cNvSpPr>
          <p:nvPr/>
        </p:nvSpPr>
        <p:spPr>
          <a:xfrm>
            <a:off x="7016456" y="1162434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F3888E-EE7E-97E3-E0AE-D7D1801EDB1D}"/>
              </a:ext>
            </a:extLst>
          </p:cNvPr>
          <p:cNvSpPr>
            <a:spLocks noChangeAspect="1"/>
          </p:cNvSpPr>
          <p:nvPr/>
        </p:nvSpPr>
        <p:spPr>
          <a:xfrm>
            <a:off x="3551926" y="201540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571F2DD4-3AFE-F6CC-8ABF-E801146585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238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D13919-516B-A243-9563-1C16652DE464}"/>
              </a:ext>
            </a:extLst>
          </p:cNvPr>
          <p:cNvSpPr txBox="1"/>
          <p:nvPr/>
        </p:nvSpPr>
        <p:spPr>
          <a:xfrm>
            <a:off x="180000" y="4684027"/>
            <a:ext cx="624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Primary School Classroom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C131AB-2F62-DB5F-153B-EB40A072E188}"/>
              </a:ext>
            </a:extLst>
          </p:cNvPr>
          <p:cNvSpPr txBox="1"/>
          <p:nvPr/>
        </p:nvSpPr>
        <p:spPr>
          <a:xfrm>
            <a:off x="7162799" y="341077"/>
            <a:ext cx="19049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Ecoustic</a:t>
            </a:r>
            <a:r>
              <a:rPr lang="en-A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 Baffle 12mm SC 300mm @ 300mm centres </a:t>
            </a:r>
          </a:p>
          <a:p>
            <a:r>
              <a:rPr lang="en-AU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cs typeface="Calibri" panose="020F0502020204030204" pitchFamily="34" charset="0"/>
              </a:rPr>
              <a:t>40.1sqm</a:t>
            </a:r>
          </a:p>
        </p:txBody>
      </p:sp>
      <p:pic>
        <p:nvPicPr>
          <p:cNvPr id="2" name="Instyle_classroom_treated_2_Baffles.wav">
            <a:hlinkClick r:id="" action="ppaction://media"/>
            <a:extLst>
              <a:ext uri="{FF2B5EF4-FFF2-40B4-BE49-F238E27FC236}">
                <a16:creationId xmlns:a16="http://schemas.microsoft.com/office/drawing/2014/main" id="{95D5A722-DAD2-0729-8850-2CA14F12C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200" y="514350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12FE10-818E-CD61-42EA-C1E88AB60C50}"/>
              </a:ext>
            </a:extLst>
          </p:cNvPr>
          <p:cNvSpPr txBox="1"/>
          <p:nvPr/>
        </p:nvSpPr>
        <p:spPr>
          <a:xfrm>
            <a:off x="180000" y="180000"/>
            <a:ext cx="3096600" cy="937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A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After Acoustic Treatment</a:t>
            </a:r>
          </a:p>
          <a:p>
            <a:pPr algn="l">
              <a:lnSpc>
                <a:spcPct val="100000"/>
              </a:lnSpc>
            </a:pPr>
            <a:r>
              <a:rPr lang="en-AU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Ecoustic</a:t>
            </a:r>
            <a:r>
              <a:rPr lang="en-A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 Baffles + Wall Panels</a:t>
            </a:r>
          </a:p>
          <a:p>
            <a:pPr algn="l">
              <a:lnSpc>
                <a:spcPct val="100000"/>
              </a:lnSpc>
            </a:pPr>
            <a:r>
              <a:rPr lang="en-A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Reverberation Time 0.43 seconds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4915A1-2A0D-900C-F090-68533B9A00D5}"/>
              </a:ext>
            </a:extLst>
          </p:cNvPr>
          <p:cNvCxnSpPr>
            <a:cxnSpLocks/>
          </p:cNvCxnSpPr>
          <p:nvPr/>
        </p:nvCxnSpPr>
        <p:spPr>
          <a:xfrm flipH="1" flipV="1">
            <a:off x="6781800" y="481351"/>
            <a:ext cx="381000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5F2D2E-35BF-7533-0DB5-99C69071D4D2}"/>
              </a:ext>
            </a:extLst>
          </p:cNvPr>
          <p:cNvCxnSpPr>
            <a:cxnSpLocks/>
          </p:cNvCxnSpPr>
          <p:nvPr/>
        </p:nvCxnSpPr>
        <p:spPr>
          <a:xfrm flipV="1">
            <a:off x="6781800" y="481151"/>
            <a:ext cx="0" cy="9475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C7C40F3-84F1-DF4D-237D-22920C30E21B}"/>
              </a:ext>
            </a:extLst>
          </p:cNvPr>
          <p:cNvSpPr txBox="1"/>
          <p:nvPr/>
        </p:nvSpPr>
        <p:spPr>
          <a:xfrm>
            <a:off x="4019726" y="1962150"/>
            <a:ext cx="32192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Ecoustic</a:t>
            </a:r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 Felt Panel 13.5mm</a:t>
            </a:r>
          </a:p>
          <a:p>
            <a:r>
              <a:rPr lang="en-US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NeueLT Std Cn" panose="020B0506030502030204" pitchFamily="34" charset="77"/>
              </a:rPr>
              <a:t>40.2sqm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9E4B475-F71D-61E1-3A2A-DCB4B744CD9E}"/>
              </a:ext>
            </a:extLst>
          </p:cNvPr>
          <p:cNvCxnSpPr>
            <a:cxnSpLocks/>
          </p:cNvCxnSpPr>
          <p:nvPr/>
        </p:nvCxnSpPr>
        <p:spPr>
          <a:xfrm flipH="1" flipV="1">
            <a:off x="3657600" y="2101289"/>
            <a:ext cx="381000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368AEBA-17C0-214C-3EEF-62A7FF68FDBE}"/>
              </a:ext>
            </a:extLst>
          </p:cNvPr>
          <p:cNvSpPr>
            <a:spLocks noChangeAspect="1"/>
          </p:cNvSpPr>
          <p:nvPr/>
        </p:nvSpPr>
        <p:spPr>
          <a:xfrm>
            <a:off x="3621600" y="2065289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ADFD4A9-97B8-648F-9C5D-F89095B03730}"/>
              </a:ext>
            </a:extLst>
          </p:cNvPr>
          <p:cNvSpPr>
            <a:spLocks noChangeAspect="1"/>
          </p:cNvSpPr>
          <p:nvPr/>
        </p:nvSpPr>
        <p:spPr>
          <a:xfrm>
            <a:off x="6745800" y="138739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C3D84-7238-1287-5C58-3D9ABEF46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6645"/>
            <a:ext cx="7848600" cy="437409"/>
          </a:xfrm>
        </p:spPr>
        <p:txBody>
          <a:bodyPr/>
          <a:lstStyle/>
          <a:p>
            <a:r>
              <a:rPr lang="en-AU" sz="1800" b="1" dirty="0">
                <a:solidFill>
                  <a:srgbClr val="808080"/>
                </a:solidFill>
                <a:effectLst/>
                <a:latin typeface="HelveticaNeueLT Std Cn" panose="020B0506030502030204" pitchFamily="34" charset="77"/>
                <a:ea typeface="Calibri" panose="020F0502020204030204" pitchFamily="34" charset="0"/>
              </a:rPr>
              <a:t>Classroom RT Calculations</a:t>
            </a:r>
            <a:b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4E1C78C-BB30-7FC3-4E73-0BB82A8567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34002"/>
              </p:ext>
            </p:extLst>
          </p:nvPr>
        </p:nvGraphicFramePr>
        <p:xfrm>
          <a:off x="476250" y="1200150"/>
          <a:ext cx="8191500" cy="291539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34867">
                  <a:extLst>
                    <a:ext uri="{9D8B030D-6E8A-4147-A177-3AD203B41FA5}">
                      <a16:colId xmlns:a16="http://schemas.microsoft.com/office/drawing/2014/main" val="20655233"/>
                    </a:ext>
                  </a:extLst>
                </a:gridCol>
                <a:gridCol w="705258">
                  <a:extLst>
                    <a:ext uri="{9D8B030D-6E8A-4147-A177-3AD203B41FA5}">
                      <a16:colId xmlns:a16="http://schemas.microsoft.com/office/drawing/2014/main" val="1796884758"/>
                    </a:ext>
                  </a:extLst>
                </a:gridCol>
                <a:gridCol w="705258">
                  <a:extLst>
                    <a:ext uri="{9D8B030D-6E8A-4147-A177-3AD203B41FA5}">
                      <a16:colId xmlns:a16="http://schemas.microsoft.com/office/drawing/2014/main" val="693023844"/>
                    </a:ext>
                  </a:extLst>
                </a:gridCol>
                <a:gridCol w="705258">
                  <a:extLst>
                    <a:ext uri="{9D8B030D-6E8A-4147-A177-3AD203B41FA5}">
                      <a16:colId xmlns:a16="http://schemas.microsoft.com/office/drawing/2014/main" val="3068403024"/>
                    </a:ext>
                  </a:extLst>
                </a:gridCol>
                <a:gridCol w="705258">
                  <a:extLst>
                    <a:ext uri="{9D8B030D-6E8A-4147-A177-3AD203B41FA5}">
                      <a16:colId xmlns:a16="http://schemas.microsoft.com/office/drawing/2014/main" val="4084157222"/>
                    </a:ext>
                  </a:extLst>
                </a:gridCol>
                <a:gridCol w="705258">
                  <a:extLst>
                    <a:ext uri="{9D8B030D-6E8A-4147-A177-3AD203B41FA5}">
                      <a16:colId xmlns:a16="http://schemas.microsoft.com/office/drawing/2014/main" val="2827742479"/>
                    </a:ext>
                  </a:extLst>
                </a:gridCol>
                <a:gridCol w="705258">
                  <a:extLst>
                    <a:ext uri="{9D8B030D-6E8A-4147-A177-3AD203B41FA5}">
                      <a16:colId xmlns:a16="http://schemas.microsoft.com/office/drawing/2014/main" val="456669182"/>
                    </a:ext>
                  </a:extLst>
                </a:gridCol>
                <a:gridCol w="705258">
                  <a:extLst>
                    <a:ext uri="{9D8B030D-6E8A-4147-A177-3AD203B41FA5}">
                      <a16:colId xmlns:a16="http://schemas.microsoft.com/office/drawing/2014/main" val="1077601292"/>
                    </a:ext>
                  </a:extLst>
                </a:gridCol>
                <a:gridCol w="705258">
                  <a:extLst>
                    <a:ext uri="{9D8B030D-6E8A-4147-A177-3AD203B41FA5}">
                      <a16:colId xmlns:a16="http://schemas.microsoft.com/office/drawing/2014/main" val="3263323734"/>
                    </a:ext>
                  </a:extLst>
                </a:gridCol>
                <a:gridCol w="1014569">
                  <a:extLst>
                    <a:ext uri="{9D8B030D-6E8A-4147-A177-3AD203B41FA5}">
                      <a16:colId xmlns:a16="http://schemas.microsoft.com/office/drawing/2014/main" val="3204865921"/>
                    </a:ext>
                  </a:extLst>
                </a:gridCol>
              </a:tblGrid>
              <a:tr h="662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Octave Band (Hz)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63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125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250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500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1000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2000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4000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8000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Mid-Frequency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extLst>
                  <a:ext uri="{0D108BD9-81ED-4DB2-BD59-A6C34878D82A}">
                    <a16:rowId xmlns:a16="http://schemas.microsoft.com/office/drawing/2014/main" val="3219505455"/>
                  </a:ext>
                </a:extLst>
              </a:tr>
              <a:tr h="4566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Before Acoustic Treatment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1.1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1.09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1.08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1.11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1.23</a:t>
                      </a:r>
                      <a:endParaRPr lang="en-AU" sz="1400" b="0" i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1.15</a:t>
                      </a:r>
                      <a:endParaRPr lang="en-AU" sz="1400" b="0" i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0.99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0.68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1.17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extLst>
                  <a:ext uri="{0D108BD9-81ED-4DB2-BD59-A6C34878D82A}">
                    <a16:rowId xmlns:a16="http://schemas.microsoft.com/office/drawing/2014/main" val="3272617572"/>
                  </a:ext>
                </a:extLst>
              </a:tr>
              <a:tr h="898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After Acoustic Treatment – </a:t>
                      </a:r>
                      <a:r>
                        <a:rPr lang="en-AU" sz="1400" b="0" i="0" dirty="0" err="1">
                          <a:effectLst/>
                          <a:latin typeface="HelveticaNeueLT Std Cn" panose="020B0506030502030204" pitchFamily="34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Ecoustic</a:t>
                      </a: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Ceiling Tiles + Wall Panels</a:t>
                      </a: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0.62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0.6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0.52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0.45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0.43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0.39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0.37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0.31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0.44</a:t>
                      </a:r>
                      <a:endParaRPr lang="en-AU" sz="1400" b="0" i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extLst>
                  <a:ext uri="{0D108BD9-81ED-4DB2-BD59-A6C34878D82A}">
                    <a16:rowId xmlns:a16="http://schemas.microsoft.com/office/drawing/2014/main" val="3372103815"/>
                  </a:ext>
                </a:extLst>
              </a:tr>
              <a:tr h="89819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After Acoustic Treatment – </a:t>
                      </a:r>
                      <a:r>
                        <a:rPr lang="en-AU" sz="1400" b="0" i="0" dirty="0" err="1">
                          <a:effectLst/>
                          <a:latin typeface="HelveticaNeueLT Std Cn" panose="020B0506030502030204" pitchFamily="34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Ecoustic</a:t>
                      </a: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1400" b="0" i="0" dirty="0">
                          <a:effectLst/>
                          <a:latin typeface="HelveticaNeueLT Std Cn" panose="020B0506030502030204" pitchFamily="34" charset="77"/>
                        </a:rPr>
                        <a:t>Baffles + Wall Panels</a:t>
                      </a:r>
                      <a:endParaRPr lang="en-AU" sz="1400" b="0" i="0" dirty="0"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0.92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0.83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0.55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0.43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0.42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0.41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0.39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0.32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1400" b="0" i="0" dirty="0">
                          <a:solidFill>
                            <a:srgbClr val="63666A"/>
                          </a:solidFill>
                          <a:effectLst/>
                          <a:latin typeface="HelveticaNeueLT Std Cn" panose="020B0506030502030204" pitchFamily="34" charset="77"/>
                        </a:rPr>
                        <a:t>0.43</a:t>
                      </a:r>
                      <a:endParaRPr lang="en-AU" sz="1400" b="0" i="0" dirty="0">
                        <a:solidFill>
                          <a:srgbClr val="63666A"/>
                        </a:solidFill>
                        <a:effectLst/>
                        <a:latin typeface="HelveticaNeueLT Std Cn" panose="020B0506030502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94" marR="88294" marT="0" marB="0" anchor="ctr"/>
                </a:tc>
                <a:extLst>
                  <a:ext uri="{0D108BD9-81ED-4DB2-BD59-A6C34878D82A}">
                    <a16:rowId xmlns:a16="http://schemas.microsoft.com/office/drawing/2014/main" val="3187347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46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183A9-C3EB-2DE9-0BFA-E041A9103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2975EA0-127C-0723-F324-46C4AAE3D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6953" y="0"/>
            <a:ext cx="9397905" cy="5143500"/>
          </a:xfrm>
        </p:spPr>
      </p:pic>
    </p:spTree>
    <p:extLst>
      <p:ext uri="{BB962C8B-B14F-4D97-AF65-F5344CB8AC3E}">
        <p14:creationId xmlns:p14="http://schemas.microsoft.com/office/powerpoint/2010/main" val="2409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4529</TotalTime>
  <Words>270</Words>
  <Application>Microsoft Macintosh PowerPoint</Application>
  <PresentationFormat>On-screen Show (16:9)</PresentationFormat>
  <Paragraphs>84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HelveticaNeueLT Std Cn</vt:lpstr>
      <vt:lpstr>Minion Pro Med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Classroom RT Calculations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Hall</dc:creator>
  <cp:lastModifiedBy>Tracy Mak</cp:lastModifiedBy>
  <cp:revision>225</cp:revision>
  <cp:lastPrinted>2019-10-10T00:03:18Z</cp:lastPrinted>
  <dcterms:created xsi:type="dcterms:W3CDTF">2016-09-26T05:25:22Z</dcterms:created>
  <dcterms:modified xsi:type="dcterms:W3CDTF">2023-04-06T03:55:37Z</dcterms:modified>
</cp:coreProperties>
</file>